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319" r:id="rId2"/>
    <p:sldId id="312" r:id="rId3"/>
    <p:sldId id="258" r:id="rId4"/>
    <p:sldId id="259" r:id="rId5"/>
    <p:sldId id="294" r:id="rId6"/>
    <p:sldId id="314" r:id="rId7"/>
    <p:sldId id="295" r:id="rId8"/>
    <p:sldId id="296" r:id="rId9"/>
    <p:sldId id="297" r:id="rId10"/>
    <p:sldId id="313" r:id="rId11"/>
    <p:sldId id="308" r:id="rId12"/>
    <p:sldId id="298" r:id="rId13"/>
    <p:sldId id="299" r:id="rId14"/>
    <p:sldId id="309" r:id="rId15"/>
    <p:sldId id="300" r:id="rId16"/>
    <p:sldId id="266" r:id="rId17"/>
    <p:sldId id="315" r:id="rId18"/>
    <p:sldId id="267" r:id="rId19"/>
    <p:sldId id="272" r:id="rId20"/>
    <p:sldId id="273" r:id="rId21"/>
    <p:sldId id="274" r:id="rId22"/>
    <p:sldId id="275" r:id="rId23"/>
    <p:sldId id="317" r:id="rId24"/>
    <p:sldId id="318" r:id="rId25"/>
    <p:sldId id="276" r:id="rId26"/>
    <p:sldId id="277" r:id="rId27"/>
    <p:sldId id="278" r:id="rId28"/>
    <p:sldId id="310" r:id="rId29"/>
    <p:sldId id="311" r:id="rId30"/>
    <p:sldId id="320" r:id="rId31"/>
    <p:sldId id="284" r:id="rId32"/>
    <p:sldId id="288" r:id="rId33"/>
    <p:sldId id="289" r:id="rId34"/>
    <p:sldId id="306" r:id="rId35"/>
    <p:sldId id="302" r:id="rId36"/>
    <p:sldId id="305" r:id="rId37"/>
    <p:sldId id="292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851C5FB-D0BD-4516-9720-3C31DD6FC5B1}" type="datetimeFigureOut">
              <a:rPr lang="ar-SA" smtClean="0"/>
              <a:pPr/>
              <a:t>23/05/1437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170DD04-0014-470D-BFF3-549B349BF84A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50378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1" dirty="0" smtClean="0"/>
              <a:t>The </a:t>
            </a:r>
            <a:r>
              <a:rPr lang="en-US" b="1" dirty="0" err="1" smtClean="0"/>
              <a:t>gynecoid</a:t>
            </a:r>
            <a:r>
              <a:rPr lang="en-US" b="1" dirty="0" smtClean="0"/>
              <a:t> type, present in about 41% of women, is the typical female pelvis, which was previously described.</a:t>
            </a:r>
          </a:p>
          <a:p>
            <a:pPr algn="l"/>
            <a:r>
              <a:rPr lang="en-US" b="1" dirty="0" smtClean="0"/>
              <a:t>The android type, present in about 33% of white females and 16% of black females, is the male or funnel-shaped pelvis with a contracted outlet.</a:t>
            </a:r>
          </a:p>
          <a:p>
            <a:pPr algn="l"/>
            <a:r>
              <a:rPr lang="en-US" b="1" dirty="0" smtClean="0"/>
              <a:t>The anthropoid type, present in about 24% of white females and 41% of black females, is long, narrow, and oval shaped.</a:t>
            </a:r>
          </a:p>
          <a:p>
            <a:pPr algn="l"/>
            <a:r>
              <a:rPr lang="en-US" b="1" dirty="0" smtClean="0"/>
              <a:t>The </a:t>
            </a:r>
            <a:r>
              <a:rPr lang="en-US" b="1" dirty="0" err="1" smtClean="0"/>
              <a:t>platypelloid</a:t>
            </a:r>
            <a:r>
              <a:rPr lang="en-US" b="1" dirty="0" smtClean="0"/>
              <a:t> type, present in only about 2% of women, is a wide pelvis flattened at the brim, with the promontory of the sacrum pushed forward.</a:t>
            </a:r>
          </a:p>
          <a:p>
            <a:pPr algn="l"/>
            <a:endParaRPr lang="ar-SA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F1EC1-0507-4963-909B-8D1FB29EA66D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263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F1EC1-0507-4963-909B-8D1FB29EA66D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546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5" Type="http://schemas.microsoft.com/office/2007/relationships/hdphoto" Target="../media/hdphoto6.wdp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https://encrypted-tbn2.gstatic.com/images?q=tbn:ANd9GcRsSf4aDlPyElk-EqtBG8vITNVRzz1z6FH0rA2rPHg-H_5PDFFXH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75" y="1295400"/>
            <a:ext cx="7553326" cy="40671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685623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0000"/>
                    </a14:imgEffect>
                  </a14:imgLayer>
                </a14:imgProps>
              </a:ext>
            </a:extLst>
          </a:blip>
          <a:srcRect b="3863"/>
          <a:stretch/>
        </p:blipFill>
        <p:spPr bwMode="auto">
          <a:xfrm>
            <a:off x="0" y="-3629"/>
            <a:ext cx="9144000" cy="6861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229" y="1447799"/>
            <a:ext cx="4593771" cy="4139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2" r="11468"/>
          <a:stretch/>
        </p:blipFill>
        <p:spPr bwMode="auto">
          <a:xfrm>
            <a:off x="0" y="914400"/>
            <a:ext cx="4419600" cy="4928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617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3810000" cy="6858000"/>
          </a:xfrm>
        </p:spPr>
        <p:txBody>
          <a:bodyPr/>
          <a:lstStyle/>
          <a:p>
            <a:r>
              <a:rPr lang="en-US" sz="3200" b="1" dirty="0"/>
              <a:t>The pelvis is divided into two parts by the pelvic </a:t>
            </a:r>
            <a:r>
              <a:rPr lang="en-US" sz="3200" b="1" dirty="0" smtClean="0"/>
              <a:t>brim. </a:t>
            </a:r>
          </a:p>
          <a:p>
            <a:r>
              <a:rPr lang="en-US" sz="3200" b="1" dirty="0" smtClean="0"/>
              <a:t>Above </a:t>
            </a:r>
            <a:r>
              <a:rPr lang="en-US" sz="3200" b="1" dirty="0"/>
              <a:t>the brim is the </a:t>
            </a:r>
            <a:r>
              <a:rPr lang="en-US" sz="3200" b="1" dirty="0">
                <a:solidFill>
                  <a:srgbClr val="FF0000"/>
                </a:solidFill>
              </a:rPr>
              <a:t>false pelvis</a:t>
            </a:r>
            <a:r>
              <a:rPr lang="en-US" sz="3200" b="1" dirty="0"/>
              <a:t>, which forms part of the abdominal cavity. </a:t>
            </a:r>
            <a:endParaRPr lang="en-US" sz="3200" b="1" dirty="0" smtClean="0"/>
          </a:p>
          <a:p>
            <a:r>
              <a:rPr lang="en-US" sz="3200" b="1" dirty="0" smtClean="0"/>
              <a:t>Below </a:t>
            </a:r>
            <a:r>
              <a:rPr lang="en-US" sz="3200" b="1" dirty="0"/>
              <a:t>the brim is the </a:t>
            </a:r>
            <a:r>
              <a:rPr lang="en-US" sz="3200" b="1" dirty="0">
                <a:solidFill>
                  <a:srgbClr val="FF0000"/>
                </a:solidFill>
              </a:rPr>
              <a:t>true pelvis</a:t>
            </a:r>
            <a:r>
              <a:rPr lang="en-US" sz="3200" b="1" dirty="0"/>
              <a:t>.</a:t>
            </a:r>
          </a:p>
          <a:p>
            <a:endParaRPr lang="ar-S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9"/>
          <a:stretch/>
        </p:blipFill>
        <p:spPr bwMode="auto">
          <a:xfrm>
            <a:off x="3886200" y="0"/>
            <a:ext cx="5029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134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0"/>
            <a:ext cx="861060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0000"/>
                </a:solidFill>
              </a:rPr>
              <a:t>False pelvis</a:t>
            </a:r>
            <a:endParaRPr lang="en-US" sz="3600" dirty="0" smtClean="0">
              <a:solidFill>
                <a:srgbClr val="FF0000"/>
              </a:solidFill>
            </a:endParaRPr>
          </a:p>
          <a:p>
            <a:r>
              <a:rPr lang="en-US" sz="3200" b="1" dirty="0" smtClean="0"/>
              <a:t>It </a:t>
            </a:r>
            <a:r>
              <a:rPr lang="en-US" sz="3200" b="1" dirty="0"/>
              <a:t>supports the abdominal </a:t>
            </a:r>
            <a:r>
              <a:rPr lang="en-US" sz="3200" b="1" dirty="0" smtClean="0"/>
              <a:t>contents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(ileum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and sigmoid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colon) </a:t>
            </a:r>
            <a:r>
              <a:rPr lang="en-US" sz="3200" b="1" dirty="0" smtClean="0"/>
              <a:t>and </a:t>
            </a:r>
            <a:r>
              <a:rPr lang="en-US" sz="3200" b="1" dirty="0"/>
              <a:t>after the third month of pregnancy helps support the gravid </a:t>
            </a:r>
            <a:r>
              <a:rPr lang="en-US" sz="3200" b="1" dirty="0" smtClean="0"/>
              <a:t>uterus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Also Known as Greater or Major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pelvis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r>
              <a:rPr lang="en-US" sz="3200" b="1" dirty="0"/>
              <a:t>It is </a:t>
            </a:r>
            <a:r>
              <a:rPr lang="en-US" sz="3200" b="1" dirty="0" smtClean="0"/>
              <a:t>bounded :</a:t>
            </a:r>
          </a:p>
          <a:p>
            <a:r>
              <a:rPr lang="en-US" sz="3200" b="1" dirty="0" smtClean="0">
                <a:solidFill>
                  <a:srgbClr val="FF0000"/>
                </a:solidFill>
              </a:rPr>
              <a:t>Posteriorly</a:t>
            </a:r>
            <a:r>
              <a:rPr lang="en-US" sz="3200" b="1" dirty="0">
                <a:solidFill>
                  <a:srgbClr val="FF0000"/>
                </a:solidFill>
              </a:rPr>
              <a:t>: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/>
              <a:t>lumbar </a:t>
            </a:r>
            <a:r>
              <a:rPr lang="en-US" sz="3200" b="1" dirty="0" smtClean="0"/>
              <a:t>vertebrae</a:t>
            </a:r>
          </a:p>
          <a:p>
            <a:r>
              <a:rPr lang="en-US" sz="3200" b="1" dirty="0" smtClean="0">
                <a:solidFill>
                  <a:srgbClr val="FF0000"/>
                </a:solidFill>
              </a:rPr>
              <a:t>Laterally:</a:t>
            </a:r>
            <a:r>
              <a:rPr lang="en-US" sz="3200" b="1" dirty="0" smtClean="0"/>
              <a:t> </a:t>
            </a:r>
            <a:r>
              <a:rPr lang="en-US" sz="3200" b="1" dirty="0"/>
              <a:t>the iliac fossae and the </a:t>
            </a:r>
            <a:r>
              <a:rPr lang="en-US" sz="3200" b="1" dirty="0" err="1"/>
              <a:t>iliacus</a:t>
            </a:r>
            <a:r>
              <a:rPr lang="en-US" sz="3200" b="1" dirty="0"/>
              <a:t> </a:t>
            </a:r>
            <a:r>
              <a:rPr lang="en-US" sz="3200" b="1" dirty="0" smtClean="0"/>
              <a:t>muscles</a:t>
            </a:r>
            <a:endParaRPr lang="en-US" sz="3200" b="1" dirty="0"/>
          </a:p>
          <a:p>
            <a:r>
              <a:rPr lang="en-US" sz="3200" b="1" dirty="0" smtClean="0">
                <a:solidFill>
                  <a:srgbClr val="FF0000"/>
                </a:solidFill>
              </a:rPr>
              <a:t>Anteriorly</a:t>
            </a:r>
            <a:r>
              <a:rPr lang="en-US" sz="3200" b="1" dirty="0" smtClean="0"/>
              <a:t>: </a:t>
            </a:r>
            <a:r>
              <a:rPr lang="en-US" sz="3200" b="1" dirty="0"/>
              <a:t>lower part of the anterior abdominal wall</a:t>
            </a:r>
            <a:r>
              <a:rPr lang="en-US" sz="3200" b="1" dirty="0" smtClean="0"/>
              <a:t>.</a:t>
            </a:r>
            <a:endParaRPr lang="en-US" sz="32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20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3"/>
          <p:cNvSpPr txBox="1">
            <a:spLocks noChangeArrowheads="1"/>
          </p:cNvSpPr>
          <p:nvPr/>
        </p:nvSpPr>
        <p:spPr bwMode="auto">
          <a:xfrm>
            <a:off x="304800" y="365125"/>
            <a:ext cx="8305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Pelvic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Intlet</a:t>
            </a:r>
            <a:endParaRPr lang="en-US" sz="4000" i="1" u="sng" dirty="0" smtClean="0">
              <a:solidFill>
                <a:srgbClr val="FF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95400"/>
            <a:ext cx="8572500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818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0" y="18143"/>
            <a:ext cx="9144000" cy="6705600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True Pelvis</a:t>
            </a:r>
          </a:p>
          <a:p>
            <a:pPr>
              <a:defRPr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Location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of pelvic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viscera: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the urinary bladder and reproductive organs such as the uterus and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ovaries.</a:t>
            </a:r>
          </a:p>
          <a:p>
            <a:pPr>
              <a:defRPr/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Also known as Lesser or  Minor Pelvis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Bounded by the pelvic surfaces of the hip bones, sacrum, and coccyx</a:t>
            </a:r>
          </a:p>
          <a:p>
            <a:pPr>
              <a:defRPr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Limited inferiorly by the musculofascial pelvic diaphragm</a:t>
            </a:r>
          </a:p>
          <a:p>
            <a:pPr>
              <a:defRPr/>
            </a:pPr>
            <a:r>
              <a:rPr lang="en-US" sz="3200" b="1" dirty="0" smtClean="0"/>
              <a:t>It has </a:t>
            </a:r>
            <a:r>
              <a:rPr lang="en-US" sz="3200" b="1" dirty="0"/>
              <a:t>an </a:t>
            </a:r>
            <a:r>
              <a:rPr lang="en-US" sz="3200" b="1" dirty="0">
                <a:solidFill>
                  <a:srgbClr val="0070C0"/>
                </a:solidFill>
              </a:rPr>
              <a:t>inlet, an outlet, and a cavity.</a:t>
            </a:r>
          </a:p>
          <a:p>
            <a:pPr>
              <a:defRPr/>
            </a:pPr>
            <a:endParaRPr lang="en-US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2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en-US" sz="3200" b="1" dirty="0" smtClean="0">
                <a:solidFill>
                  <a:srgbClr val="FF0000"/>
                </a:solidFill>
              </a:rPr>
              <a:t>The pelvic inlet or brim is bounded</a:t>
            </a:r>
            <a:r>
              <a:rPr lang="ar-SA" sz="3200" b="1" dirty="0" smtClean="0">
                <a:solidFill>
                  <a:srgbClr val="FF0000"/>
                </a:solidFill>
              </a:rPr>
              <a:t>:</a:t>
            </a:r>
            <a:r>
              <a:rPr lang="en-US" sz="3200" dirty="0" smtClean="0"/>
              <a:t> </a:t>
            </a:r>
            <a:endParaRPr lang="ar-SA" sz="3200" dirty="0" smtClean="0"/>
          </a:p>
          <a:p>
            <a:pPr>
              <a:defRPr/>
            </a:pPr>
            <a:r>
              <a:rPr lang="en-US" sz="3200" b="1" dirty="0" err="1" smtClean="0"/>
              <a:t>Anteriorly</a:t>
            </a:r>
            <a:r>
              <a:rPr lang="ar-SA" sz="3200" b="1" dirty="0" smtClean="0"/>
              <a:t>:</a:t>
            </a:r>
            <a:r>
              <a:rPr lang="en-US" sz="3200" b="1" dirty="0" smtClean="0"/>
              <a:t>  </a:t>
            </a:r>
            <a:r>
              <a:rPr lang="en-US" sz="3200" b="1" dirty="0" err="1" smtClean="0"/>
              <a:t>Symphysis</a:t>
            </a:r>
            <a:r>
              <a:rPr lang="en-US" sz="3200" b="1" dirty="0" smtClean="0"/>
              <a:t> pubis, </a:t>
            </a:r>
          </a:p>
          <a:p>
            <a:pPr>
              <a:defRPr/>
            </a:pPr>
            <a:r>
              <a:rPr lang="en-US" sz="3200" b="1" dirty="0" smtClean="0"/>
              <a:t>Laterally: </a:t>
            </a:r>
            <a:r>
              <a:rPr lang="en-US" sz="3200" b="1" dirty="0" err="1" smtClean="0"/>
              <a:t>Iliopectineal</a:t>
            </a:r>
            <a:r>
              <a:rPr lang="en-US" sz="3200" b="1" dirty="0" smtClean="0"/>
              <a:t> lines</a:t>
            </a:r>
          </a:p>
          <a:p>
            <a:pPr>
              <a:defRPr/>
            </a:pPr>
            <a:r>
              <a:rPr lang="en-US" sz="3200" b="1" dirty="0" smtClean="0"/>
              <a:t>Posteriorly: Sacral promontory.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3200" b="1" dirty="0">
                <a:solidFill>
                  <a:srgbClr val="FF0000"/>
                </a:solidFill>
              </a:rPr>
              <a:t>The pelvic outlet is bounded:</a:t>
            </a:r>
          </a:p>
          <a:p>
            <a:pPr>
              <a:defRPr/>
            </a:pPr>
            <a:r>
              <a:rPr lang="en-US" sz="3200" dirty="0"/>
              <a:t> </a:t>
            </a:r>
            <a:r>
              <a:rPr lang="en-US" sz="3200" b="1" dirty="0"/>
              <a:t>Anteriorly: pubic arch</a:t>
            </a:r>
          </a:p>
          <a:p>
            <a:pPr>
              <a:defRPr/>
            </a:pPr>
            <a:r>
              <a:rPr lang="en-US" sz="3200" b="1" dirty="0"/>
              <a:t> Laterally: </a:t>
            </a:r>
            <a:r>
              <a:rPr lang="en-US" sz="3200" b="1" dirty="0" err="1"/>
              <a:t>ischial</a:t>
            </a:r>
            <a:r>
              <a:rPr lang="en-US" sz="3200" b="1" dirty="0"/>
              <a:t> </a:t>
            </a:r>
            <a:r>
              <a:rPr lang="en-US" sz="3200" b="1" dirty="0" err="1"/>
              <a:t>tuberosities</a:t>
            </a:r>
            <a:r>
              <a:rPr lang="en-US" sz="3200" b="1" dirty="0"/>
              <a:t> </a:t>
            </a:r>
          </a:p>
          <a:p>
            <a:pPr>
              <a:defRPr/>
            </a:pPr>
            <a:r>
              <a:rPr lang="en-US" sz="3200" b="1" dirty="0"/>
              <a:t>Posteriorly: Coccyx</a:t>
            </a:r>
          </a:p>
          <a:p>
            <a:pPr>
              <a:defRPr/>
            </a:pPr>
            <a:r>
              <a:rPr lang="en-US" sz="3200" b="1" dirty="0"/>
              <a:t>The </a:t>
            </a:r>
            <a:r>
              <a:rPr lang="en-US" sz="3200" b="1" dirty="0" err="1"/>
              <a:t>sacrotuberous</a:t>
            </a:r>
            <a:r>
              <a:rPr lang="en-US" sz="3200" b="1" dirty="0"/>
              <a:t> ligaments also form part of the margin of the outlet. </a:t>
            </a:r>
            <a:endParaRPr lang="en-US" sz="3200" b="1" dirty="0" smtClean="0"/>
          </a:p>
          <a:p>
            <a:pPr>
              <a:buFont typeface="Wingdings" pitchFamily="2" charset="2"/>
              <a:buChar char="Ø"/>
              <a:defRPr/>
            </a:pPr>
            <a:r>
              <a:rPr lang="en-US" sz="3200" b="1" dirty="0">
                <a:solidFill>
                  <a:srgbClr val="FF0000"/>
                </a:solidFill>
              </a:rPr>
              <a:t>The pelvic cavity </a:t>
            </a:r>
            <a:r>
              <a:rPr lang="en-US" sz="3200" b="1" dirty="0"/>
              <a:t>is the space between the inlet and the outlet. It is a short, curved canal, with a shallow anterior wall and a much deeper posterior wall</a:t>
            </a:r>
            <a:r>
              <a:rPr lang="en-US" sz="3200" dirty="0"/>
              <a:t>. </a:t>
            </a:r>
          </a:p>
          <a:p>
            <a:pPr>
              <a:buNone/>
              <a:defRPr/>
            </a:pPr>
            <a:endParaRPr lang="en-US" dirty="0"/>
          </a:p>
          <a:p>
            <a:pPr>
              <a:defRPr/>
            </a:pPr>
            <a:endParaRPr lang="en-US" b="1" dirty="0"/>
          </a:p>
          <a:p>
            <a:pPr>
              <a:defRPr/>
            </a:pPr>
            <a:endParaRPr lang="en-US" dirty="0" smtClean="0"/>
          </a:p>
          <a:p>
            <a:pPr>
              <a:buFont typeface="Wingdings" pitchFamily="2" charset="2"/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88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78"/>
          <a:stretch/>
        </p:blipFill>
        <p:spPr bwMode="auto">
          <a:xfrm>
            <a:off x="609600" y="824752"/>
            <a:ext cx="8229600" cy="5728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058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i="1" u="sng" dirty="0">
                <a:solidFill>
                  <a:srgbClr val="FFFFFF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/>
            </a:r>
            <a:br>
              <a:rPr lang="en-US" sz="5400" i="1" u="sng" dirty="0">
                <a:solidFill>
                  <a:srgbClr val="FFFFFF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</a:br>
            <a:r>
              <a:rPr lang="en-US" sz="4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Pelvic 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Outlet</a:t>
            </a:r>
            <a:endParaRPr lang="ar-S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099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Pelvic Inlet and Outlet </a:t>
            </a:r>
          </a:p>
        </p:txBody>
      </p:sp>
      <p:pic>
        <p:nvPicPr>
          <p:cNvPr id="13315" name="Picture 8"/>
          <p:cNvPicPr>
            <a:picLocks noChangeAspect="1" noChangeArrowheads="1"/>
          </p:cNvPicPr>
          <p:nvPr/>
        </p:nvPicPr>
        <p:blipFill>
          <a:blip r:embed="rId2" cstate="print">
            <a:lum bright="-18000" contrast="18000"/>
          </a:blip>
          <a:srcRect l="33333" t="28148" r="22345" b="21741"/>
          <a:stretch>
            <a:fillRect/>
          </a:stretch>
        </p:blipFill>
        <p:spPr bwMode="auto">
          <a:xfrm>
            <a:off x="1330325" y="838200"/>
            <a:ext cx="6553200" cy="594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7855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4450"/>
            <a:ext cx="8229600" cy="685800"/>
          </a:xfrm>
        </p:spPr>
        <p:txBody>
          <a:bodyPr/>
          <a:lstStyle/>
          <a:p>
            <a:pPr algn="ctr">
              <a:defRPr/>
            </a:pP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Pelvic Diameter</a:t>
            </a:r>
          </a:p>
        </p:txBody>
      </p:sp>
      <p:pic>
        <p:nvPicPr>
          <p:cNvPr id="18435" name="Picture 9"/>
          <p:cNvPicPr>
            <a:picLocks noChangeAspect="1" noChangeArrowheads="1"/>
          </p:cNvPicPr>
          <p:nvPr/>
        </p:nvPicPr>
        <p:blipFill>
          <a:blip r:embed="rId2" cstate="print">
            <a:lum bright="-30000" contrast="42000"/>
          </a:blip>
          <a:srcRect l="27083" t="19087" r="27083" b="30151"/>
          <a:stretch>
            <a:fillRect/>
          </a:stretch>
        </p:blipFill>
        <p:spPr bwMode="auto">
          <a:xfrm>
            <a:off x="1066800" y="617538"/>
            <a:ext cx="6934200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7411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000" i="1" u="sng" dirty="0" smtClean="0">
                <a:latin typeface="Times New Roman" pitchFamily="18" charset="0"/>
                <a:cs typeface="Times New Roman" pitchFamily="18" charset="0"/>
              </a:rPr>
              <a:t>Bony Pelvic Wall</a:t>
            </a:r>
            <a:br>
              <a:rPr lang="en-US" sz="6000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6000" i="1" u="sng" dirty="0" smtClean="0">
                <a:latin typeface="Times New Roman" pitchFamily="18" charset="0"/>
                <a:cs typeface="Times New Roman" pitchFamily="18" charset="0"/>
              </a:rPr>
              <a:t> and</a:t>
            </a:r>
            <a:br>
              <a:rPr lang="en-US" sz="6000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6000" i="1" u="sng" dirty="0" smtClean="0">
                <a:latin typeface="Times New Roman" pitchFamily="18" charset="0"/>
                <a:cs typeface="Times New Roman" pitchFamily="18" charset="0"/>
              </a:rPr>
              <a:t>Pelvic Cavity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0" y="5486400"/>
            <a:ext cx="3048000" cy="1371600"/>
          </a:xfrm>
        </p:spPr>
        <p:txBody>
          <a:bodyPr/>
          <a:lstStyle/>
          <a:p>
            <a:pPr algn="l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Dr.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Nimir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Khalid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Dr.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Safaa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Ahmed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Difference Between Male &amp; Female Bony Pelvis</a:t>
            </a:r>
            <a:r>
              <a:rPr lang="en-US" sz="3600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Bony Pelvis                                Male                                   Female   </a:t>
            </a:r>
          </a:p>
        </p:txBody>
      </p:sp>
      <p:pic>
        <p:nvPicPr>
          <p:cNvPr id="19459" name="Picture 8"/>
          <p:cNvPicPr>
            <a:picLocks noChangeAspect="1" noChangeArrowheads="1"/>
          </p:cNvPicPr>
          <p:nvPr/>
        </p:nvPicPr>
        <p:blipFill>
          <a:blip r:embed="rId2" cstate="print">
            <a:lum bright="-56000" contrast="100000"/>
          </a:blip>
          <a:srcRect l="25000" t="17204" r="10417" b="42458"/>
          <a:stretch>
            <a:fillRect/>
          </a:stretch>
        </p:blipFill>
        <p:spPr bwMode="auto">
          <a:xfrm>
            <a:off x="-152400" y="990600"/>
            <a:ext cx="94488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8334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Difference Between Male &amp; Female Bony Pelvis</a:t>
            </a:r>
          </a:p>
        </p:txBody>
      </p:sp>
      <p:pic>
        <p:nvPicPr>
          <p:cNvPr id="20483" name="Picture 8"/>
          <p:cNvPicPr>
            <a:picLocks noChangeAspect="1" noChangeArrowheads="1"/>
          </p:cNvPicPr>
          <p:nvPr/>
        </p:nvPicPr>
        <p:blipFill>
          <a:blip r:embed="rId2" cstate="print">
            <a:lum bright="-24000" contrast="42000"/>
          </a:blip>
          <a:srcRect l="33333" t="13217" r="37500" b="58105"/>
          <a:stretch>
            <a:fillRect/>
          </a:stretch>
        </p:blipFill>
        <p:spPr bwMode="auto">
          <a:xfrm>
            <a:off x="152400" y="685800"/>
            <a:ext cx="8839200" cy="606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6764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-152400" y="222250"/>
            <a:ext cx="9296400" cy="6858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i="1" u="sng" dirty="0" smtClean="0">
                <a:latin typeface="Times New Roman" pitchFamily="18" charset="0"/>
                <a:cs typeface="Times New Roman" pitchFamily="18" charset="0"/>
              </a:rPr>
              <a:t>Difference Between Male &amp; Female Bony Pelvis</a:t>
            </a:r>
            <a:br>
              <a:rPr lang="en-US" sz="3600" i="1" u="sng" dirty="0" smtClean="0">
                <a:latin typeface="Times New Roman" pitchFamily="18" charset="0"/>
                <a:cs typeface="Times New Roman" pitchFamily="18" charset="0"/>
              </a:rPr>
            </a:br>
            <a:endParaRPr lang="en-US" sz="2400" i="1" u="sng" dirty="0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2" cstate="print">
            <a:lum bright="-18000" contrast="12000"/>
          </a:blip>
          <a:srcRect l="29166" t="24817" r="12500" b="22411"/>
          <a:stretch>
            <a:fillRect/>
          </a:stretch>
        </p:blipFill>
        <p:spPr bwMode="auto">
          <a:xfrm>
            <a:off x="384175" y="762000"/>
            <a:ext cx="8305800" cy="599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0692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84187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Female Pelvis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27652" name="Picture 4" descr="Gray's Anatomy 470"/>
          <p:cNvPicPr>
            <a:picLocks noChangeAspect="1" noChangeArrowheads="1"/>
          </p:cNvPicPr>
          <p:nvPr/>
        </p:nvPicPr>
        <p:blipFill>
          <a:blip r:embed="rId2" cstate="print"/>
          <a:srcRect r="47357" b="5751"/>
          <a:stretch>
            <a:fillRect/>
          </a:stretch>
        </p:blipFill>
        <p:spPr bwMode="auto">
          <a:xfrm>
            <a:off x="838200" y="1066800"/>
            <a:ext cx="7467600" cy="566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49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84187"/>
          </a:xfrm>
        </p:spPr>
        <p:txBody>
          <a:bodyPr>
            <a:normAutofit fontScale="90000"/>
          </a:bodyPr>
          <a:lstStyle/>
          <a:p>
            <a:r>
              <a:rPr lang="en-US" smtClean="0">
                <a:effectLst/>
                <a:latin typeface="Times New Roman" pitchFamily="18" charset="0"/>
                <a:cs typeface="Times New Roman" pitchFamily="18" charset="0"/>
              </a:rPr>
              <a:t>Male Pelvis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28676" name="Picture 4" descr="Gray's Anatomy 470"/>
          <p:cNvPicPr>
            <a:picLocks noChangeAspect="1" noChangeArrowheads="1"/>
          </p:cNvPicPr>
          <p:nvPr/>
        </p:nvPicPr>
        <p:blipFill>
          <a:blip r:embed="rId2" cstate="print"/>
          <a:srcRect l="40178" b="7336"/>
          <a:stretch>
            <a:fillRect/>
          </a:stretch>
        </p:blipFill>
        <p:spPr bwMode="auto">
          <a:xfrm>
            <a:off x="304800" y="914400"/>
            <a:ext cx="8610600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024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63525"/>
            <a:ext cx="8229600" cy="381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400" i="1" u="sng" dirty="0" smtClean="0">
                <a:latin typeface="Times New Roman" pitchFamily="18" charset="0"/>
                <a:cs typeface="Times New Roman" pitchFamily="18" charset="0"/>
              </a:rPr>
              <a:t>Types of Pelvis</a:t>
            </a:r>
          </a:p>
        </p:txBody>
      </p:sp>
      <p:pic>
        <p:nvPicPr>
          <p:cNvPr id="22531" name="Picture 8"/>
          <p:cNvPicPr>
            <a:picLocks noChangeAspect="1" noChangeArrowheads="1"/>
          </p:cNvPicPr>
          <p:nvPr/>
        </p:nvPicPr>
        <p:blipFill>
          <a:blip r:embed="rId2" cstate="print">
            <a:lum bright="-30000" contrast="54000"/>
          </a:blip>
          <a:srcRect l="32880" t="38400" r="26811" b="28073"/>
          <a:stretch>
            <a:fillRect/>
          </a:stretch>
        </p:blipFill>
        <p:spPr bwMode="auto">
          <a:xfrm>
            <a:off x="119063" y="1171575"/>
            <a:ext cx="899160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575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Types of Pelvis</a:t>
            </a:r>
            <a:endParaRPr lang="en-US" sz="3800" b="1" dirty="0" smtClean="0">
              <a:solidFill>
                <a:srgbClr val="FF0000"/>
              </a:solidFill>
            </a:endParaRPr>
          </a:p>
        </p:txBody>
      </p:sp>
      <p:pic>
        <p:nvPicPr>
          <p:cNvPr id="23555" name="Picture 6"/>
          <p:cNvPicPr>
            <a:picLocks noChangeAspect="1" noChangeArrowheads="1"/>
          </p:cNvPicPr>
          <p:nvPr/>
        </p:nvPicPr>
        <p:blipFill>
          <a:blip r:embed="rId3" cstate="print">
            <a:lum bright="-30000" contrast="48000"/>
          </a:blip>
          <a:srcRect l="25899" t="25673" r="30066" b="37817"/>
          <a:stretch>
            <a:fillRect/>
          </a:stretch>
        </p:blipFill>
        <p:spPr bwMode="auto">
          <a:xfrm>
            <a:off x="228600" y="838200"/>
            <a:ext cx="8763000" cy="581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137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81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>
                <a:solidFill>
                  <a:srgbClr val="FF0000"/>
                </a:solidFill>
              </a:rPr>
              <a:t>Types of Female Pelvis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endParaRPr lang="en-US" sz="3200" b="1" dirty="0" smtClean="0"/>
          </a:p>
          <a:p>
            <a:r>
              <a:rPr lang="en-US" sz="3200" b="1" dirty="0" smtClean="0">
                <a:solidFill>
                  <a:srgbClr val="FF0000"/>
                </a:solidFill>
              </a:rPr>
              <a:t>The </a:t>
            </a:r>
            <a:r>
              <a:rPr lang="en-US" sz="3200" b="1" dirty="0" err="1" smtClean="0">
                <a:solidFill>
                  <a:srgbClr val="FF0000"/>
                </a:solidFill>
              </a:rPr>
              <a:t>gynecoid</a:t>
            </a:r>
            <a:r>
              <a:rPr lang="en-US" sz="3200" b="1" dirty="0" smtClean="0">
                <a:solidFill>
                  <a:srgbClr val="FF0000"/>
                </a:solidFill>
              </a:rPr>
              <a:t> type </a:t>
            </a:r>
            <a:r>
              <a:rPr lang="en-US" sz="3200" b="1" dirty="0" smtClean="0"/>
              <a:t>: Typical </a:t>
            </a:r>
            <a:r>
              <a:rPr lang="en-US" sz="3200" b="1" dirty="0"/>
              <a:t>female </a:t>
            </a:r>
            <a:r>
              <a:rPr lang="en-US" sz="3200" b="1" dirty="0" smtClean="0"/>
              <a:t>pelvis.</a:t>
            </a:r>
          </a:p>
          <a:p>
            <a:r>
              <a:rPr lang="en-US" sz="3200" b="1" dirty="0" smtClean="0">
                <a:solidFill>
                  <a:srgbClr val="FF0000"/>
                </a:solidFill>
              </a:rPr>
              <a:t>The </a:t>
            </a:r>
            <a:r>
              <a:rPr lang="en-US" sz="3200" b="1" dirty="0">
                <a:solidFill>
                  <a:srgbClr val="FF0000"/>
                </a:solidFill>
              </a:rPr>
              <a:t>android </a:t>
            </a:r>
            <a:r>
              <a:rPr lang="en-US" sz="3200" b="1" dirty="0" smtClean="0">
                <a:solidFill>
                  <a:srgbClr val="FF0000"/>
                </a:solidFill>
              </a:rPr>
              <a:t>type</a:t>
            </a:r>
            <a:r>
              <a:rPr lang="en-US" sz="3200" b="1" dirty="0" smtClean="0"/>
              <a:t>: Is </a:t>
            </a:r>
            <a:r>
              <a:rPr lang="en-US" sz="3200" b="1" dirty="0"/>
              <a:t>the male or funnel-shaped pelvis with a contracted outlet.</a:t>
            </a:r>
          </a:p>
          <a:p>
            <a:r>
              <a:rPr lang="en-US" sz="3200" b="1" dirty="0">
                <a:solidFill>
                  <a:srgbClr val="FF0000"/>
                </a:solidFill>
              </a:rPr>
              <a:t>The anthropoid </a:t>
            </a:r>
            <a:r>
              <a:rPr lang="en-US" sz="3200" b="1" dirty="0" smtClean="0">
                <a:solidFill>
                  <a:srgbClr val="FF0000"/>
                </a:solidFill>
              </a:rPr>
              <a:t>type</a:t>
            </a:r>
            <a:r>
              <a:rPr lang="en-US" sz="3200" b="1" dirty="0"/>
              <a:t>:</a:t>
            </a:r>
            <a:r>
              <a:rPr lang="en-US" sz="3200" b="1" dirty="0" smtClean="0"/>
              <a:t> Is </a:t>
            </a:r>
            <a:r>
              <a:rPr lang="en-US" sz="3200" b="1" dirty="0"/>
              <a:t>long, narrow, and oval shaped.</a:t>
            </a:r>
          </a:p>
          <a:p>
            <a:r>
              <a:rPr lang="en-US" sz="3200" b="1" dirty="0">
                <a:solidFill>
                  <a:srgbClr val="FF0000"/>
                </a:solidFill>
              </a:rPr>
              <a:t>The </a:t>
            </a:r>
            <a:r>
              <a:rPr lang="en-US" sz="3200" b="1" dirty="0" err="1">
                <a:solidFill>
                  <a:srgbClr val="FF0000"/>
                </a:solidFill>
              </a:rPr>
              <a:t>platypelloid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</a:rPr>
              <a:t>type</a:t>
            </a:r>
            <a:r>
              <a:rPr lang="en-US" sz="3200" b="1" dirty="0"/>
              <a:t>:</a:t>
            </a:r>
            <a:r>
              <a:rPr lang="en-US" sz="3200" b="1" dirty="0" smtClean="0"/>
              <a:t> Is </a:t>
            </a:r>
            <a:r>
              <a:rPr lang="en-US" sz="3200" b="1" dirty="0"/>
              <a:t>a wide pelvis flattened at the brim, with the promontory of the sacrum pushed forward</a:t>
            </a:r>
            <a:r>
              <a:rPr lang="en-US" b="1" dirty="0"/>
              <a:t>.</a:t>
            </a:r>
          </a:p>
          <a:p>
            <a:pPr marL="0" indent="0">
              <a:buNone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18422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0" y="-1"/>
            <a:ext cx="4953000" cy="6858001"/>
          </a:xfrm>
        </p:spPr>
        <p:txBody>
          <a:bodyPr>
            <a:normAutofit fontScale="92500"/>
          </a:bodyPr>
          <a:lstStyle/>
          <a:p>
            <a:pPr marL="0" fontAlgn="ctr">
              <a:spcBef>
                <a:spcPts val="0"/>
              </a:spcBef>
            </a:pPr>
            <a:endParaRPr lang="ar-SA" sz="2400" dirty="0">
              <a:latin typeface="Arial"/>
            </a:endParaRPr>
          </a:p>
          <a:p>
            <a:pPr marL="0" indent="0" algn="ctr" fontAlgn="ctr">
              <a:spcBef>
                <a:spcPts val="0"/>
              </a:spcBef>
              <a:buNone/>
            </a:pPr>
            <a:r>
              <a:rPr lang="en-US" sz="3500" b="1" dirty="0">
                <a:solidFill>
                  <a:srgbClr val="FF0000"/>
                </a:solidFill>
              </a:rPr>
              <a:t>Lumbosacral joints </a:t>
            </a:r>
            <a:endParaRPr lang="ar-SA" sz="3500" b="1" dirty="0">
              <a:solidFill>
                <a:srgbClr val="FF0000"/>
              </a:solidFill>
              <a:latin typeface="Arial"/>
            </a:endParaRPr>
          </a:p>
          <a:p>
            <a:pPr marL="0" fontAlgn="ctr">
              <a:spcBef>
                <a:spcPts val="0"/>
              </a:spcBef>
            </a:pPr>
            <a:r>
              <a:rPr lang="en-US" sz="2800" b="1" dirty="0" smtClean="0">
                <a:solidFill>
                  <a:srgbClr val="000000"/>
                </a:solidFill>
              </a:rPr>
              <a:t>The </a:t>
            </a:r>
            <a:r>
              <a:rPr lang="en-US" sz="2800" b="1" dirty="0">
                <a:solidFill>
                  <a:srgbClr val="000000"/>
                </a:solidFill>
              </a:rPr>
              <a:t>lumbosacral joints are formed between vertebra </a:t>
            </a:r>
            <a:r>
              <a:rPr lang="en-US" sz="2800" b="1" dirty="0" smtClean="0">
                <a:solidFill>
                  <a:srgbClr val="000000"/>
                </a:solidFill>
              </a:rPr>
              <a:t>L5 </a:t>
            </a:r>
            <a:r>
              <a:rPr lang="en-US" sz="2800" b="1" dirty="0">
                <a:solidFill>
                  <a:srgbClr val="000000"/>
                </a:solidFill>
              </a:rPr>
              <a:t>and the sacrum and consist of: </a:t>
            </a:r>
            <a:endParaRPr lang="ar-SA" sz="2800" b="1" dirty="0">
              <a:latin typeface="Arial"/>
            </a:endParaRPr>
          </a:p>
          <a:p>
            <a:r>
              <a:rPr lang="en-US" sz="2800" b="1" dirty="0" smtClean="0">
                <a:solidFill>
                  <a:srgbClr val="7030A0"/>
                </a:solidFill>
              </a:rPr>
              <a:t>Two </a:t>
            </a:r>
            <a:r>
              <a:rPr lang="en-US" sz="2800" b="1" dirty="0" err="1" smtClean="0">
                <a:solidFill>
                  <a:srgbClr val="7030A0"/>
                </a:solidFill>
              </a:rPr>
              <a:t>zygapophysial</a:t>
            </a:r>
            <a:r>
              <a:rPr lang="en-US" sz="2800" b="1" dirty="0" smtClean="0">
                <a:solidFill>
                  <a:srgbClr val="7030A0"/>
                </a:solidFill>
              </a:rPr>
              <a:t> joints are between the inferior and superior articular processes </a:t>
            </a:r>
          </a:p>
          <a:p>
            <a:r>
              <a:rPr lang="en-US" sz="2800" b="1" dirty="0" smtClean="0">
                <a:solidFill>
                  <a:srgbClr val="7030A0"/>
                </a:solidFill>
              </a:rPr>
              <a:t>Intervertebral </a:t>
            </a:r>
            <a:r>
              <a:rPr lang="en-US" sz="2800" b="1" dirty="0">
                <a:solidFill>
                  <a:srgbClr val="7030A0"/>
                </a:solidFill>
              </a:rPr>
              <a:t>disc that joins the bodies of vertebrae LV and SI </a:t>
            </a:r>
          </a:p>
          <a:p>
            <a:r>
              <a:rPr lang="en-US" sz="2800" b="1" dirty="0" smtClean="0"/>
              <a:t>The </a:t>
            </a:r>
            <a:r>
              <a:rPr lang="en-US" sz="2800" b="1" dirty="0"/>
              <a:t>lumbosacral joints are </a:t>
            </a:r>
            <a:r>
              <a:rPr lang="en-US" sz="2800" b="1" dirty="0" smtClean="0"/>
              <a:t>reinforced by:</a:t>
            </a:r>
          </a:p>
          <a:p>
            <a:r>
              <a:rPr lang="en-US" sz="2800" b="1" dirty="0" smtClean="0"/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Iliolumbar</a:t>
            </a:r>
            <a:r>
              <a:rPr lang="en-US" sz="2800" b="1" dirty="0" smtClean="0">
                <a:solidFill>
                  <a:srgbClr val="002060"/>
                </a:solidFill>
              </a:rPr>
              <a:t> ligament</a:t>
            </a:r>
            <a:endParaRPr lang="en-US" sz="2800" b="1" dirty="0">
              <a:solidFill>
                <a:srgbClr val="002060"/>
              </a:solidFill>
            </a:endParaRPr>
          </a:p>
          <a:p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>
                <a:solidFill>
                  <a:srgbClr val="002060"/>
                </a:solidFill>
              </a:rPr>
              <a:t>lumbosacral </a:t>
            </a:r>
            <a:r>
              <a:rPr lang="en-US" sz="2800" b="1" dirty="0" smtClean="0">
                <a:solidFill>
                  <a:srgbClr val="002060"/>
                </a:solidFill>
              </a:rPr>
              <a:t>ligament</a:t>
            </a:r>
            <a:endParaRPr lang="ar-SA" sz="2800" b="1" dirty="0">
              <a:solidFill>
                <a:srgbClr val="00206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2" r="4589" b="5148"/>
          <a:stretch/>
        </p:blipFill>
        <p:spPr bwMode="auto">
          <a:xfrm>
            <a:off x="4918529" y="3581401"/>
            <a:ext cx="411480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00"/>
          <a:stretch/>
        </p:blipFill>
        <p:spPr bwMode="auto">
          <a:xfrm>
            <a:off x="5029199" y="0"/>
            <a:ext cx="4143829" cy="3350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92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2"/>
          </p:nvPr>
        </p:nvSpPr>
        <p:spPr>
          <a:xfrm>
            <a:off x="0" y="0"/>
            <a:ext cx="4343400" cy="685800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en-US" sz="3800" b="1" dirty="0" err="1">
                <a:solidFill>
                  <a:srgbClr val="FF0000"/>
                </a:solidFill>
              </a:rPr>
              <a:t>Sacro</a:t>
            </a:r>
            <a:r>
              <a:rPr lang="en-US" sz="3800" b="1" dirty="0">
                <a:solidFill>
                  <a:srgbClr val="FF0000"/>
                </a:solidFill>
              </a:rPr>
              <a:t>-iliac joints 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b="1" dirty="0" smtClean="0"/>
              <a:t>They </a:t>
            </a:r>
            <a:r>
              <a:rPr lang="en-US" sz="3200" b="1" dirty="0"/>
              <a:t>are </a:t>
            </a:r>
            <a:r>
              <a:rPr lang="en-US" sz="3200" b="1" dirty="0">
                <a:solidFill>
                  <a:srgbClr val="7030A0"/>
                </a:solidFill>
              </a:rPr>
              <a:t>synovial </a:t>
            </a:r>
            <a:r>
              <a:rPr lang="en-US" sz="3200" b="1" dirty="0" smtClean="0">
                <a:solidFill>
                  <a:srgbClr val="7030A0"/>
                </a:solidFill>
              </a:rPr>
              <a:t>joints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FF0000"/>
                </a:solidFill>
              </a:rPr>
              <a:t>Each </a:t>
            </a:r>
            <a:r>
              <a:rPr lang="en-US" sz="3200" b="1" dirty="0" err="1">
                <a:solidFill>
                  <a:srgbClr val="FF0000"/>
                </a:solidFill>
              </a:rPr>
              <a:t>sacro</a:t>
            </a:r>
            <a:r>
              <a:rPr lang="en-US" sz="3200" b="1" dirty="0">
                <a:solidFill>
                  <a:srgbClr val="FF0000"/>
                </a:solidFill>
              </a:rPr>
              <a:t>-iliac joint is stabilized by </a:t>
            </a:r>
            <a:r>
              <a:rPr lang="en-US" sz="3200" b="1" dirty="0" smtClean="0">
                <a:solidFill>
                  <a:srgbClr val="FF0000"/>
                </a:solidFill>
              </a:rPr>
              <a:t>the following ligaments</a:t>
            </a:r>
            <a:r>
              <a:rPr lang="en-US" sz="3200" b="1" dirty="0">
                <a:solidFill>
                  <a:srgbClr val="FF0000"/>
                </a:solidFill>
              </a:rPr>
              <a:t>: 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002060"/>
                </a:solidFill>
              </a:rPr>
              <a:t>Anterior </a:t>
            </a:r>
            <a:r>
              <a:rPr lang="en-US" sz="3200" b="1" dirty="0" err="1">
                <a:solidFill>
                  <a:srgbClr val="002060"/>
                </a:solidFill>
              </a:rPr>
              <a:t>sacro</a:t>
            </a:r>
            <a:r>
              <a:rPr lang="en-US" sz="3200" b="1" dirty="0">
                <a:solidFill>
                  <a:srgbClr val="002060"/>
                </a:solidFill>
              </a:rPr>
              <a:t>-iliac </a:t>
            </a:r>
            <a:r>
              <a:rPr lang="en-US" sz="3200" b="1" dirty="0" smtClean="0">
                <a:solidFill>
                  <a:srgbClr val="002060"/>
                </a:solidFill>
              </a:rPr>
              <a:t>ligament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b="1" dirty="0" err="1">
                <a:solidFill>
                  <a:srgbClr val="002060"/>
                </a:solidFill>
              </a:rPr>
              <a:t>I</a:t>
            </a:r>
            <a:r>
              <a:rPr lang="en-US" sz="3200" b="1" dirty="0" err="1" smtClean="0">
                <a:solidFill>
                  <a:srgbClr val="002060"/>
                </a:solidFill>
              </a:rPr>
              <a:t>nterosseous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en-US" sz="3200" b="1" dirty="0" err="1">
                <a:solidFill>
                  <a:srgbClr val="002060"/>
                </a:solidFill>
              </a:rPr>
              <a:t>sacro</a:t>
            </a:r>
            <a:r>
              <a:rPr lang="en-US" sz="3200" b="1" dirty="0">
                <a:solidFill>
                  <a:srgbClr val="002060"/>
                </a:solidFill>
              </a:rPr>
              <a:t>-iliac </a:t>
            </a:r>
            <a:r>
              <a:rPr lang="en-US" sz="3200" b="1" dirty="0" smtClean="0">
                <a:solidFill>
                  <a:srgbClr val="002060"/>
                </a:solidFill>
              </a:rPr>
              <a:t>ligament(strongest)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b="1" dirty="0">
                <a:solidFill>
                  <a:srgbClr val="002060"/>
                </a:solidFill>
              </a:rPr>
              <a:t>P</a:t>
            </a:r>
            <a:r>
              <a:rPr lang="en-US" sz="3200" b="1" dirty="0" smtClean="0">
                <a:solidFill>
                  <a:srgbClr val="002060"/>
                </a:solidFill>
              </a:rPr>
              <a:t>osterior </a:t>
            </a:r>
            <a:r>
              <a:rPr lang="en-US" sz="3200" b="1" dirty="0" err="1">
                <a:solidFill>
                  <a:srgbClr val="002060"/>
                </a:solidFill>
              </a:rPr>
              <a:t>sacro</a:t>
            </a:r>
            <a:r>
              <a:rPr lang="en-US" sz="3200" b="1" dirty="0">
                <a:solidFill>
                  <a:srgbClr val="002060"/>
                </a:solidFill>
              </a:rPr>
              <a:t>-iliac ligament, </a:t>
            </a:r>
            <a:endParaRPr lang="en-US" sz="3200" b="1" dirty="0" smtClean="0">
              <a:solidFill>
                <a:srgbClr val="002060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3200" b="1" dirty="0" err="1" smtClean="0">
                <a:solidFill>
                  <a:srgbClr val="002060"/>
                </a:solidFill>
              </a:rPr>
              <a:t>Sacrotuberous</a:t>
            </a:r>
            <a:r>
              <a:rPr lang="en-US" sz="3200" b="1" dirty="0" smtClean="0">
                <a:solidFill>
                  <a:srgbClr val="002060"/>
                </a:solidFill>
              </a:rPr>
              <a:t> and </a:t>
            </a:r>
            <a:r>
              <a:rPr lang="en-US" sz="3200" b="1" dirty="0" err="1" smtClean="0">
                <a:solidFill>
                  <a:srgbClr val="002060"/>
                </a:solidFill>
              </a:rPr>
              <a:t>Sacrospinous</a:t>
            </a:r>
            <a:r>
              <a:rPr lang="en-US" sz="3200" b="1" dirty="0" smtClean="0">
                <a:solidFill>
                  <a:srgbClr val="002060"/>
                </a:solidFill>
              </a:rPr>
              <a:t> ligaments 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Pubic </a:t>
            </a:r>
            <a:r>
              <a:rPr lang="en-US" sz="3200" b="1" dirty="0" err="1" smtClean="0">
                <a:solidFill>
                  <a:srgbClr val="FF0000"/>
                </a:solidFill>
              </a:rPr>
              <a:t>Symphsis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b="1" dirty="0" smtClean="0"/>
              <a:t>It is a </a:t>
            </a:r>
            <a:r>
              <a:rPr lang="en-US" sz="3200" b="1" dirty="0" smtClean="0">
                <a:solidFill>
                  <a:srgbClr val="7030A0"/>
                </a:solidFill>
              </a:rPr>
              <a:t>secondary cartilaginous joi</a:t>
            </a:r>
            <a:r>
              <a:rPr lang="en-US" sz="3200" b="1" dirty="0">
                <a:solidFill>
                  <a:srgbClr val="7030A0"/>
                </a:solidFill>
              </a:rPr>
              <a:t>n</a:t>
            </a:r>
            <a:r>
              <a:rPr lang="en-US" sz="3200" b="1" dirty="0" smtClean="0">
                <a:solidFill>
                  <a:srgbClr val="7030A0"/>
                </a:solidFill>
              </a:rPr>
              <a:t>t</a:t>
            </a:r>
            <a:endParaRPr lang="ar-SA" sz="3200" b="1" dirty="0">
              <a:solidFill>
                <a:srgbClr val="7030A0"/>
              </a:solidFill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301" r="10004" b="4706"/>
          <a:stretch/>
        </p:blipFill>
        <p:spPr bwMode="auto">
          <a:xfrm>
            <a:off x="4858658" y="-7257"/>
            <a:ext cx="4132942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497"/>
          <a:stretch/>
        </p:blipFill>
        <p:spPr bwMode="auto">
          <a:xfrm>
            <a:off x="4419600" y="3519714"/>
            <a:ext cx="4724400" cy="3338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442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5334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u="sng" dirty="0" smtClean="0">
                <a:latin typeface="Times New Roman" pitchFamily="18" charset="0"/>
                <a:cs typeface="Times New Roman" pitchFamily="18" charset="0"/>
              </a:rPr>
              <a:t>Objectives</a:t>
            </a:r>
            <a:endParaRPr lang="en-US" sz="40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686800" cy="5521325"/>
          </a:xfrm>
        </p:spPr>
        <p:txBody>
          <a:bodyPr/>
          <a:lstStyle/>
          <a:p>
            <a:pPr>
              <a:defRPr/>
            </a:pPr>
            <a:r>
              <a:rPr lang="en-US" sz="2800" dirty="0" smtClean="0">
                <a:effectLst/>
                <a:latin typeface="Times New Roman" pitchFamily="18" charset="0"/>
                <a:cs typeface="Times New Roman" pitchFamily="18" charset="0"/>
              </a:rPr>
              <a:t>Name </a:t>
            </a:r>
            <a:r>
              <a:rPr lang="en-US" sz="2800" dirty="0">
                <a:effectLst/>
                <a:latin typeface="Times New Roman" pitchFamily="18" charset="0"/>
                <a:cs typeface="Times New Roman" pitchFamily="18" charset="0"/>
              </a:rPr>
              <a:t>the structures of the pelvic wall (hip, sacrum, muscles and fascia).</a:t>
            </a:r>
          </a:p>
          <a:p>
            <a:pPr>
              <a:defRPr/>
            </a:pPr>
            <a:r>
              <a:rPr lang="en-US" sz="2800" dirty="0">
                <a:effectLst/>
                <a:latin typeface="Times New Roman" pitchFamily="18" charset="0"/>
                <a:cs typeface="Times New Roman" pitchFamily="18" charset="0"/>
              </a:rPr>
              <a:t>Identify the general features of the hip and sacrum.</a:t>
            </a:r>
          </a:p>
          <a:p>
            <a:pPr>
              <a:defRPr/>
            </a:pPr>
            <a:r>
              <a:rPr lang="en-US" sz="2800" dirty="0">
                <a:effectLst/>
                <a:latin typeface="Times New Roman" pitchFamily="18" charset="0"/>
                <a:cs typeface="Times New Roman" pitchFamily="18" charset="0"/>
              </a:rPr>
              <a:t>Compare between the male and female hip &amp; sacrum.</a:t>
            </a:r>
          </a:p>
          <a:p>
            <a:pPr>
              <a:defRPr/>
            </a:pPr>
            <a:r>
              <a:rPr lang="en-US" sz="2800" dirty="0">
                <a:effectLst/>
                <a:latin typeface="Times New Roman" pitchFamily="18" charset="0"/>
                <a:cs typeface="Times New Roman" pitchFamily="18" charset="0"/>
              </a:rPr>
              <a:t>Recognize the name, type, ligaments &amp; articular surfaces of joints between them.</a:t>
            </a:r>
          </a:p>
          <a:p>
            <a:pPr>
              <a:defRPr/>
            </a:pPr>
            <a:r>
              <a:rPr lang="en-US" sz="2800" dirty="0">
                <a:effectLst/>
                <a:latin typeface="Times New Roman" pitchFamily="18" charset="0"/>
                <a:cs typeface="Times New Roman" pitchFamily="18" charset="0"/>
              </a:rPr>
              <a:t>Describe the anatomy of the pelvic cavity (inlet, outlet, content).</a:t>
            </a:r>
          </a:p>
          <a:p>
            <a:pPr>
              <a:defRPr/>
            </a:pPr>
            <a:r>
              <a:rPr lang="en-US" sz="2800" dirty="0">
                <a:effectLst/>
                <a:latin typeface="Times New Roman" pitchFamily="18" charset="0"/>
                <a:cs typeface="Times New Roman" pitchFamily="18" charset="0"/>
              </a:rPr>
              <a:t>Discuss the general organization of the pelvic organs in male &amp; female.</a:t>
            </a:r>
          </a:p>
          <a:p>
            <a:pPr>
              <a:defRPr/>
            </a:pPr>
            <a:r>
              <a:rPr lang="en-US" sz="2800" dirty="0">
                <a:effectLst/>
                <a:latin typeface="Times New Roman" pitchFamily="18" charset="0"/>
                <a:cs typeface="Times New Roman" pitchFamily="18" charset="0"/>
              </a:rPr>
              <a:t>Describe the peritoneal relations of the pelvic organs.</a:t>
            </a:r>
            <a:endParaRPr lang="en-GB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04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lick to view full size">
            <a:hlinkClick r:id="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b="3448"/>
          <a:stretch>
            <a:fillRect/>
          </a:stretch>
        </p:blipFill>
        <p:spPr bwMode="auto">
          <a:xfrm>
            <a:off x="0" y="228600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-228600"/>
            <a:ext cx="7772400" cy="1143000"/>
          </a:xfrm>
        </p:spPr>
        <p:txBody>
          <a:bodyPr/>
          <a:lstStyle/>
          <a:p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Anatomical Position of Pelvis</a:t>
            </a:r>
          </a:p>
        </p:txBody>
      </p:sp>
      <p:pic>
        <p:nvPicPr>
          <p:cNvPr id="29700" name="Picture 4" descr="Gray's Anatomy 469"/>
          <p:cNvPicPr>
            <a:picLocks noChangeAspect="1" noChangeArrowheads="1"/>
          </p:cNvPicPr>
          <p:nvPr/>
        </p:nvPicPr>
        <p:blipFill>
          <a:blip r:embed="rId2" cstate="print"/>
          <a:srcRect l="11842" r="13106" b="4488"/>
          <a:stretch>
            <a:fillRect/>
          </a:stretch>
        </p:blipFill>
        <p:spPr bwMode="auto">
          <a:xfrm>
            <a:off x="1447800" y="950912"/>
            <a:ext cx="5734050" cy="590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2363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84187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Peritoneum in Pelvis 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 fontScale="92500" lnSpcReduction="20000"/>
          </a:bodyPr>
          <a:lstStyle/>
          <a:p>
            <a:r>
              <a:rPr lang="en-US" sz="3200" b="1" dirty="0" smtClean="0">
                <a:effectLst/>
                <a:latin typeface="Times New Roman" pitchFamily="18" charset="0"/>
                <a:cs typeface="Times New Roman" pitchFamily="18" charset="0"/>
              </a:rPr>
              <a:t>Continuous with peritoneum of abdomen</a:t>
            </a:r>
          </a:p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is formed of two layers: </a:t>
            </a:r>
          </a:p>
          <a:p>
            <a:r>
              <a:rPr lang="en-US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Parietal</a:t>
            </a:r>
          </a:p>
          <a:p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Visceral</a:t>
            </a:r>
            <a:endParaRPr lang="en-US" sz="3200" b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/>
              <a:t>The </a:t>
            </a:r>
            <a:r>
              <a:rPr lang="en-US" sz="3200" b="1" dirty="0">
                <a:solidFill>
                  <a:srgbClr val="FF0000"/>
                </a:solidFill>
              </a:rPr>
              <a:t>parietal peritoneum </a:t>
            </a:r>
            <a:r>
              <a:rPr lang="en-US" sz="3200" b="1" dirty="0"/>
              <a:t>lines the pelvic walls and is reflected onto the pelvic viscera and becomes continuous with the visceral </a:t>
            </a:r>
            <a:r>
              <a:rPr lang="en-US" sz="3200" b="1" dirty="0" smtClean="0"/>
              <a:t>peritoneum</a:t>
            </a:r>
            <a:endParaRPr lang="en-US" sz="3200" b="1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Drapes over pelvic viscera in the midline to form:</a:t>
            </a:r>
          </a:p>
          <a:p>
            <a:r>
              <a:rPr lang="en-US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Pouches </a:t>
            </a:r>
          </a:p>
          <a:p>
            <a:pPr marL="365760" lvl="1" indent="0">
              <a:buNone/>
            </a:pPr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3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female the </a:t>
            </a:r>
            <a:r>
              <a:rPr lang="en-US" sz="3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rectouterine</a:t>
            </a:r>
            <a:r>
              <a:rPr lang="en-US" sz="3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pouch </a:t>
            </a:r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3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called </a:t>
            </a:r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Pouch of </a:t>
            </a:r>
            <a:r>
              <a:rPr lang="en-US" sz="3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Douglas </a:t>
            </a:r>
          </a:p>
          <a:p>
            <a:r>
              <a:rPr lang="en-US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Folds between viscera and pelvic walls</a:t>
            </a:r>
          </a:p>
          <a:p>
            <a:endParaRPr lang="en-US" dirty="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80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331787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Peritoneum in male</a:t>
            </a:r>
          </a:p>
        </p:txBody>
      </p:sp>
      <p:pic>
        <p:nvPicPr>
          <p:cNvPr id="34820" name="Picture 4" descr="Gray's Anatomy 5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2000"/>
                    </a14:imgEffect>
                  </a14:imgLayer>
                </a14:imgProps>
              </a:ext>
            </a:extLst>
          </a:blip>
          <a:srcRect t="18932" b="3398"/>
          <a:stretch>
            <a:fillRect/>
          </a:stretch>
        </p:blipFill>
        <p:spPr bwMode="auto">
          <a:xfrm>
            <a:off x="533400" y="914400"/>
            <a:ext cx="8077200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983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077238"/>
            <a:ext cx="79248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05800" cy="914400"/>
          </a:xfrm>
        </p:spPr>
        <p:txBody>
          <a:bodyPr/>
          <a:lstStyle/>
          <a:p>
            <a:pPr algn="ctr"/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Peritoneum in male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21973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990600"/>
            <a:ext cx="6553200" cy="5644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738188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Peritoneum in 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Female</a:t>
            </a:r>
            <a:endParaRPr lang="ar-SA" sz="4400" dirty="0"/>
          </a:p>
        </p:txBody>
      </p:sp>
    </p:spTree>
    <p:extLst>
      <p:ext uri="{BB962C8B-B14F-4D97-AF65-F5344CB8AC3E}">
        <p14:creationId xmlns:p14="http://schemas.microsoft.com/office/powerpoint/2010/main" val="309665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4843"/>
            <a:ext cx="7010400" cy="5968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066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457200" y="2136775"/>
            <a:ext cx="8229600" cy="1901825"/>
          </a:xfrm>
        </p:spPr>
        <p:txBody>
          <a:bodyPr/>
          <a:lstStyle/>
          <a:p>
            <a:pPr algn="ctr"/>
            <a:r>
              <a:rPr lang="en-US" sz="5400" dirty="0" smtClean="0">
                <a:effectLst/>
                <a:latin typeface="Times New Roman" pitchFamily="18" charset="0"/>
                <a:cs typeface="Times New Roman" pitchFamily="18" charset="0"/>
              </a:rPr>
              <a:t>Thank you</a:t>
            </a:r>
          </a:p>
        </p:txBody>
      </p:sp>
      <p:pic>
        <p:nvPicPr>
          <p:cNvPr id="3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676400"/>
            <a:ext cx="7315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342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25908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3800" b="1" dirty="0" smtClean="0">
                <a:solidFill>
                  <a:srgbClr val="FF0000"/>
                </a:solidFill>
              </a:rPr>
              <a:t>Bony </a:t>
            </a:r>
            <a:r>
              <a:rPr lang="en-US" sz="3800" b="1" dirty="0">
                <a:solidFill>
                  <a:srgbClr val="FF0000"/>
                </a:solidFill>
              </a:rPr>
              <a:t>Pelvis</a:t>
            </a:r>
            <a:endParaRPr lang="en-US" sz="3800" b="1" dirty="0" smtClean="0">
              <a:solidFill>
                <a:srgbClr val="FF0000"/>
              </a:solidFill>
            </a:endParaRPr>
          </a:p>
          <a:p>
            <a:r>
              <a:rPr lang="en-US" b="1" dirty="0" smtClean="0"/>
              <a:t>The </a:t>
            </a:r>
            <a:r>
              <a:rPr lang="en-US" b="1" dirty="0"/>
              <a:t>bony pelvis is composed of four </a:t>
            </a:r>
            <a:r>
              <a:rPr lang="en-US" b="1" dirty="0" smtClean="0"/>
              <a:t>bones:</a:t>
            </a:r>
          </a:p>
          <a:p>
            <a:pPr>
              <a:buFont typeface="Wingdings" pitchFamily="2" charset="2"/>
              <a:buChar char="Ø"/>
            </a:pPr>
            <a:r>
              <a:rPr lang="en-US" b="1" dirty="0"/>
              <a:t>T</a:t>
            </a:r>
            <a:r>
              <a:rPr lang="en-US" b="1" dirty="0" smtClean="0"/>
              <a:t>wo </a:t>
            </a:r>
            <a:r>
              <a:rPr lang="en-US" b="1" dirty="0"/>
              <a:t>hip </a:t>
            </a:r>
            <a:r>
              <a:rPr lang="en-US" b="1" dirty="0" smtClean="0"/>
              <a:t>bones</a:t>
            </a:r>
          </a:p>
          <a:p>
            <a:r>
              <a:rPr lang="en-US" b="1" dirty="0" smtClean="0"/>
              <a:t>Form </a:t>
            </a:r>
            <a:r>
              <a:rPr lang="en-US" b="1" dirty="0"/>
              <a:t>the lateral and anterior </a:t>
            </a:r>
            <a:r>
              <a:rPr lang="en-US" b="1" dirty="0" smtClean="0"/>
              <a:t>walls</a:t>
            </a:r>
          </a:p>
          <a:p>
            <a:pPr>
              <a:buFont typeface="Wingdings" pitchFamily="2" charset="2"/>
              <a:buChar char="Ø"/>
            </a:pPr>
            <a:r>
              <a:rPr lang="en-US" b="1" dirty="0"/>
              <a:t>S</a:t>
            </a:r>
            <a:r>
              <a:rPr lang="en-US" b="1" dirty="0" smtClean="0"/>
              <a:t>acrum </a:t>
            </a:r>
            <a:r>
              <a:rPr lang="en-US" b="1" dirty="0"/>
              <a:t>and the </a:t>
            </a:r>
            <a:r>
              <a:rPr lang="en-US" b="1" dirty="0" smtClean="0"/>
              <a:t>coccyx</a:t>
            </a:r>
          </a:p>
          <a:p>
            <a:r>
              <a:rPr lang="en-US" b="1" dirty="0" smtClean="0"/>
              <a:t>Form </a:t>
            </a:r>
            <a:r>
              <a:rPr lang="en-US" b="1" dirty="0"/>
              <a:t>the </a:t>
            </a:r>
            <a:r>
              <a:rPr lang="en-US" b="1" dirty="0" smtClean="0"/>
              <a:t>posterior wall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479"/>
          <a:stretch/>
        </p:blipFill>
        <p:spPr bwMode="auto">
          <a:xfrm>
            <a:off x="0" y="2848429"/>
            <a:ext cx="5239657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3"/>
          <a:stretch/>
        </p:blipFill>
        <p:spPr bwMode="auto">
          <a:xfrm>
            <a:off x="4572000" y="2848430"/>
            <a:ext cx="4419600" cy="3628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696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502920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Hip Bone</a:t>
            </a:r>
          </a:p>
          <a:p>
            <a:r>
              <a:rPr lang="en-US" b="1" dirty="0" smtClean="0"/>
              <a:t>The hip bone(innominate bone) is formed of three parts: </a:t>
            </a:r>
          </a:p>
          <a:p>
            <a:r>
              <a:rPr lang="en-US" b="1" dirty="0" smtClean="0"/>
              <a:t>Ilium</a:t>
            </a:r>
          </a:p>
          <a:p>
            <a:r>
              <a:rPr lang="en-US" b="1" dirty="0" smtClean="0"/>
              <a:t>Ischium</a:t>
            </a:r>
          </a:p>
          <a:p>
            <a:r>
              <a:rPr lang="en-US" b="1" dirty="0" smtClean="0"/>
              <a:t>Pubis</a:t>
            </a:r>
          </a:p>
          <a:p>
            <a:r>
              <a:rPr lang="en-US" b="1" dirty="0" smtClean="0"/>
              <a:t>They are joined together at the acetabulum</a:t>
            </a:r>
            <a:endParaRPr lang="en-US" b="1" dirty="0"/>
          </a:p>
          <a:p>
            <a:r>
              <a:rPr lang="en-US" b="1" dirty="0" smtClean="0"/>
              <a:t>The </a:t>
            </a:r>
            <a:r>
              <a:rPr lang="en-US" b="1" dirty="0"/>
              <a:t>two hip bones articulate with each other anteriorly at the </a:t>
            </a:r>
            <a:r>
              <a:rPr lang="en-US" b="1" dirty="0" err="1"/>
              <a:t>symphysis</a:t>
            </a:r>
            <a:r>
              <a:rPr lang="en-US" b="1" dirty="0"/>
              <a:t> pubis and posteriorly with the sacrum at the sacroiliac joints.</a:t>
            </a:r>
            <a:endParaRPr lang="ar-SA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2" r="13114" b="3285"/>
          <a:stretch/>
        </p:blipFill>
        <p:spPr bwMode="auto">
          <a:xfrm>
            <a:off x="5410200" y="0"/>
            <a:ext cx="37338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3" r="9950"/>
          <a:stretch/>
        </p:blipFill>
        <p:spPr bwMode="auto">
          <a:xfrm>
            <a:off x="5243285" y="3406775"/>
            <a:ext cx="3900715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518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2971800"/>
          </a:xfrm>
        </p:spPr>
        <p:txBody>
          <a:bodyPr>
            <a:normAutofit/>
          </a:bodyPr>
          <a:lstStyle/>
          <a:p>
            <a:r>
              <a:rPr lang="en-US" b="1" dirty="0" smtClean="0"/>
              <a:t>Inferior to the </a:t>
            </a:r>
            <a:r>
              <a:rPr lang="en-US" b="1" dirty="0" err="1" smtClean="0"/>
              <a:t>acetabulum</a:t>
            </a:r>
            <a:r>
              <a:rPr lang="en-US" b="1" dirty="0" smtClean="0"/>
              <a:t> is the large </a:t>
            </a:r>
            <a:r>
              <a:rPr lang="en-US" b="1" dirty="0" err="1" smtClean="0">
                <a:solidFill>
                  <a:srgbClr val="FF0000"/>
                </a:solidFill>
              </a:rPr>
              <a:t>obturator</a:t>
            </a:r>
            <a:r>
              <a:rPr lang="en-US" b="1" dirty="0" smtClean="0">
                <a:solidFill>
                  <a:srgbClr val="FF0000"/>
                </a:solidFill>
              </a:rPr>
              <a:t> foramen</a:t>
            </a:r>
            <a:endParaRPr lang="en-US" b="1" dirty="0" smtClean="0"/>
          </a:p>
          <a:p>
            <a:r>
              <a:rPr lang="en-US" b="1" dirty="0" smtClean="0"/>
              <a:t>The </a:t>
            </a:r>
            <a:r>
              <a:rPr lang="en-US" b="1" dirty="0" smtClean="0">
                <a:solidFill>
                  <a:srgbClr val="FF0000"/>
                </a:solidFill>
              </a:rPr>
              <a:t>posterior margin </a:t>
            </a:r>
            <a:r>
              <a:rPr lang="en-US" b="1" dirty="0" smtClean="0"/>
              <a:t>of the bone is marked by </a:t>
            </a:r>
            <a:r>
              <a:rPr lang="en-US" b="1" dirty="0" smtClean="0">
                <a:solidFill>
                  <a:srgbClr val="FF0000"/>
                </a:solidFill>
              </a:rPr>
              <a:t>two notches </a:t>
            </a:r>
            <a:r>
              <a:rPr lang="en-US" b="1" dirty="0" smtClean="0"/>
              <a:t>separated by the </a:t>
            </a:r>
            <a:r>
              <a:rPr lang="en-US" b="1" dirty="0" err="1" smtClean="0">
                <a:solidFill>
                  <a:srgbClr val="FF0000"/>
                </a:solidFill>
              </a:rPr>
              <a:t>ischial</a:t>
            </a:r>
            <a:r>
              <a:rPr lang="en-US" b="1" dirty="0" smtClean="0">
                <a:solidFill>
                  <a:srgbClr val="FF0000"/>
                </a:solidFill>
              </a:rPr>
              <a:t> spine</a:t>
            </a:r>
            <a:r>
              <a:rPr lang="en-US" b="1" dirty="0" smtClean="0"/>
              <a:t>: </a:t>
            </a:r>
          </a:p>
          <a:p>
            <a:r>
              <a:rPr lang="en-US" b="1" dirty="0">
                <a:solidFill>
                  <a:srgbClr val="002060"/>
                </a:solidFill>
              </a:rPr>
              <a:t>G</a:t>
            </a:r>
            <a:r>
              <a:rPr lang="en-US" b="1" dirty="0" smtClean="0">
                <a:solidFill>
                  <a:srgbClr val="002060"/>
                </a:solidFill>
              </a:rPr>
              <a:t>reater sciatic notch</a:t>
            </a:r>
          </a:p>
          <a:p>
            <a:r>
              <a:rPr lang="en-US" b="1" dirty="0">
                <a:solidFill>
                  <a:srgbClr val="002060"/>
                </a:solidFill>
              </a:rPr>
              <a:t>L</a:t>
            </a:r>
            <a:r>
              <a:rPr lang="en-US" b="1" dirty="0" smtClean="0">
                <a:solidFill>
                  <a:srgbClr val="002060"/>
                </a:solidFill>
              </a:rPr>
              <a:t>esser sciatic notch.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62"/>
          <a:stretch>
            <a:fillRect/>
          </a:stretch>
        </p:blipFill>
        <p:spPr bwMode="auto">
          <a:xfrm>
            <a:off x="1676400" y="2667000"/>
            <a:ext cx="6400801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3886200" cy="6858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Ilium</a:t>
            </a:r>
          </a:p>
          <a:p>
            <a:r>
              <a:rPr lang="en-US" b="1" dirty="0" smtClean="0"/>
              <a:t>It is the upper flattened part </a:t>
            </a:r>
          </a:p>
          <a:p>
            <a:r>
              <a:rPr lang="en-US" b="1" dirty="0" smtClean="0"/>
              <a:t>It has:</a:t>
            </a:r>
          </a:p>
          <a:p>
            <a:r>
              <a:rPr lang="en-US" b="1" dirty="0" smtClean="0"/>
              <a:t> </a:t>
            </a:r>
            <a:r>
              <a:rPr lang="en-US" b="1" dirty="0" smtClean="0">
                <a:solidFill>
                  <a:srgbClr val="0070C0"/>
                </a:solidFill>
              </a:rPr>
              <a:t>iliac crest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Anterior iliac spines(superior &amp; inferior)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Posterior iliac spines(superior &amp; inferior.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On the inner surface: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7030A0"/>
                </a:solidFill>
              </a:rPr>
              <a:t>Auricular surface(articulates with sacrum)</a:t>
            </a:r>
          </a:p>
          <a:p>
            <a:pPr>
              <a:buFont typeface="Wingdings" pitchFamily="2" charset="2"/>
              <a:buChar char="§"/>
            </a:pPr>
            <a:r>
              <a:rPr lang="en-US" b="1" dirty="0" err="1" smtClean="0">
                <a:solidFill>
                  <a:srgbClr val="7030A0"/>
                </a:solidFill>
              </a:rPr>
              <a:t>Iliopectineal</a:t>
            </a:r>
            <a:r>
              <a:rPr lang="en-US" b="1" dirty="0" smtClean="0">
                <a:solidFill>
                  <a:srgbClr val="7030A0"/>
                </a:solidFill>
              </a:rPr>
              <a:t> line</a:t>
            </a:r>
            <a:endParaRPr lang="ar-SA" b="1" dirty="0">
              <a:solidFill>
                <a:srgbClr val="7030A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143000"/>
            <a:ext cx="49530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606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4343400" cy="6781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Ischium</a:t>
            </a:r>
          </a:p>
          <a:p>
            <a:pPr marL="0" indent="0">
              <a:buNone/>
            </a:pPr>
            <a:r>
              <a:rPr lang="en-US" b="1" dirty="0" smtClean="0"/>
              <a:t>   It possesses:</a:t>
            </a:r>
          </a:p>
          <a:p>
            <a:pPr marL="0" indent="0"/>
            <a:r>
              <a:rPr lang="en-US" b="1" dirty="0" smtClean="0"/>
              <a:t> Body</a:t>
            </a:r>
          </a:p>
          <a:p>
            <a:r>
              <a:rPr lang="en-US" b="1" dirty="0" err="1" smtClean="0"/>
              <a:t>Ischial</a:t>
            </a:r>
            <a:r>
              <a:rPr lang="en-US" b="1" dirty="0" smtClean="0"/>
              <a:t> spine</a:t>
            </a:r>
          </a:p>
          <a:p>
            <a:r>
              <a:rPr lang="en-US" b="1" dirty="0" err="1" smtClean="0"/>
              <a:t>Ischial</a:t>
            </a:r>
            <a:r>
              <a:rPr lang="en-US" b="1" dirty="0" smtClean="0"/>
              <a:t> tuberosity</a:t>
            </a:r>
          </a:p>
          <a:p>
            <a:r>
              <a:rPr lang="en-US" b="1" dirty="0" err="1" smtClean="0"/>
              <a:t>Ischial</a:t>
            </a:r>
            <a:r>
              <a:rPr lang="en-US" b="1" dirty="0" smtClean="0"/>
              <a:t> ramus</a:t>
            </a:r>
          </a:p>
          <a:p>
            <a:endParaRPr lang="en-US" b="1" dirty="0" smtClean="0"/>
          </a:p>
          <a:p>
            <a:pPr marL="0" indent="0"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Pubis</a:t>
            </a:r>
          </a:p>
          <a:p>
            <a:pPr marL="0" indent="0">
              <a:buNone/>
            </a:pPr>
            <a:r>
              <a:rPr lang="en-US" b="1" dirty="0" smtClean="0"/>
              <a:t>    It has:</a:t>
            </a:r>
          </a:p>
          <a:p>
            <a:r>
              <a:rPr lang="en-US" b="1" dirty="0" smtClean="0"/>
              <a:t>Body which has pubic crest &amp; pubic tubercle</a:t>
            </a:r>
          </a:p>
          <a:p>
            <a:r>
              <a:rPr lang="en-US" b="1" dirty="0" smtClean="0"/>
              <a:t>Superior and inferior rami</a:t>
            </a:r>
            <a:endParaRPr lang="ar-SA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04800"/>
            <a:ext cx="4572001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70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0000"/>
                </a:solidFill>
              </a:rPr>
              <a:t>Sacrum</a:t>
            </a:r>
          </a:p>
          <a:p>
            <a:r>
              <a:rPr lang="en-US" b="1" dirty="0" smtClean="0"/>
              <a:t>It consists </a:t>
            </a:r>
            <a:r>
              <a:rPr lang="en-US" b="1" dirty="0"/>
              <a:t>of five rudimentary vertebrae fused together </a:t>
            </a:r>
            <a:endParaRPr lang="en-US" b="1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It articulates :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Above with the 5</a:t>
            </a:r>
            <a:r>
              <a:rPr lang="en-US" b="1" baseline="30000" dirty="0" smtClean="0">
                <a:solidFill>
                  <a:srgbClr val="002060"/>
                </a:solidFill>
              </a:rPr>
              <a:t>th</a:t>
            </a:r>
            <a:r>
              <a:rPr lang="en-US" b="1" dirty="0" smtClean="0">
                <a:solidFill>
                  <a:srgbClr val="002060"/>
                </a:solidFill>
              </a:rPr>
              <a:t>  </a:t>
            </a:r>
            <a:r>
              <a:rPr lang="en-US" b="1" dirty="0">
                <a:solidFill>
                  <a:srgbClr val="002060"/>
                </a:solidFill>
              </a:rPr>
              <a:t>lumbar </a:t>
            </a:r>
            <a:r>
              <a:rPr lang="en-US" b="1" dirty="0" smtClean="0">
                <a:solidFill>
                  <a:srgbClr val="002060"/>
                </a:solidFill>
              </a:rPr>
              <a:t>vertebra 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 Below with the coccyx.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Laterally</a:t>
            </a:r>
            <a:r>
              <a:rPr lang="en-US" b="1" dirty="0">
                <a:solidFill>
                  <a:srgbClr val="002060"/>
                </a:solidFill>
              </a:rPr>
              <a:t>, the sacrum articulates with the two iliac bones to form the sacroiliac </a:t>
            </a:r>
            <a:r>
              <a:rPr lang="en-US" b="1" dirty="0" smtClean="0">
                <a:solidFill>
                  <a:srgbClr val="002060"/>
                </a:solidFill>
              </a:rPr>
              <a:t>joints.</a:t>
            </a:r>
          </a:p>
          <a:p>
            <a:r>
              <a:rPr lang="en-US" b="1" dirty="0" smtClean="0"/>
              <a:t>It has the: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Sacral </a:t>
            </a:r>
            <a:r>
              <a:rPr lang="en-US" b="1" dirty="0">
                <a:solidFill>
                  <a:srgbClr val="00B050"/>
                </a:solidFill>
              </a:rPr>
              <a:t>promontory </a:t>
            </a:r>
            <a:r>
              <a:rPr lang="en-US" b="1" dirty="0" smtClean="0"/>
              <a:t>is a</a:t>
            </a:r>
            <a:r>
              <a:rPr lang="en-US" b="1" dirty="0"/>
              <a:t> forward </a:t>
            </a:r>
            <a:r>
              <a:rPr lang="en-US" b="1" dirty="0" smtClean="0"/>
              <a:t>bulge of S1 vertebra.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Ala </a:t>
            </a:r>
            <a:r>
              <a:rPr lang="en-US" b="1" dirty="0" smtClean="0"/>
              <a:t>lie on both sides of the sacra promontory</a:t>
            </a:r>
          </a:p>
          <a:p>
            <a:r>
              <a:rPr lang="en-US" b="1" dirty="0" smtClean="0"/>
              <a:t> </a:t>
            </a:r>
            <a:r>
              <a:rPr lang="en-US" b="1" dirty="0" smtClean="0">
                <a:solidFill>
                  <a:srgbClr val="00B050"/>
                </a:solidFill>
              </a:rPr>
              <a:t>Sacral canal. 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Sacral hiatus </a:t>
            </a:r>
            <a:r>
              <a:rPr lang="en-US" b="1" dirty="0" smtClean="0"/>
              <a:t>is formed by the failure of fusion of the </a:t>
            </a:r>
            <a:r>
              <a:rPr lang="en-US" b="1" dirty="0" err="1" smtClean="0"/>
              <a:t>laminae</a:t>
            </a:r>
            <a:r>
              <a:rPr lang="en-US" b="1" dirty="0" smtClean="0"/>
              <a:t> of the S5 vertebra, and sometimes S4 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The anterior and posterior sacral foramina </a:t>
            </a:r>
            <a:r>
              <a:rPr lang="en-US" b="1" dirty="0" smtClean="0"/>
              <a:t>are for sacral nerves respectively</a:t>
            </a:r>
            <a:endParaRPr lang="en-US" dirty="0" smtClean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61356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928</TotalTime>
  <Words>940</Words>
  <Application>Microsoft Office PowerPoint</Application>
  <PresentationFormat>On-screen Show (4:3)</PresentationFormat>
  <Paragraphs>142</Paragraphs>
  <Slides>37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Flow</vt:lpstr>
      <vt:lpstr>PowerPoint Presentation</vt:lpstr>
      <vt:lpstr>Bony Pelvic Wall  and Pelvic Cavity</vt:lpstr>
      <vt:lpstr>Objectives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Pelvic Outlet</vt:lpstr>
      <vt:lpstr>Pelvic Inlet and Outlet </vt:lpstr>
      <vt:lpstr>Pelvic Diameter</vt:lpstr>
      <vt:lpstr>Difference Between Male &amp; Female Bony Pelvis       Bony Pelvis                                Male                                   Female   </vt:lpstr>
      <vt:lpstr>Difference Between Male &amp; Female Bony Pelvis</vt:lpstr>
      <vt:lpstr>Difference Between Male &amp; Female Bony Pelvis </vt:lpstr>
      <vt:lpstr>Female Pelvis</vt:lpstr>
      <vt:lpstr>Male Pelvis</vt:lpstr>
      <vt:lpstr>Types of Pelvis</vt:lpstr>
      <vt:lpstr>Types of Pelvis</vt:lpstr>
      <vt:lpstr>PowerPoint Presentation</vt:lpstr>
      <vt:lpstr>PowerPoint Presentation</vt:lpstr>
      <vt:lpstr>PowerPoint Presentation</vt:lpstr>
      <vt:lpstr>PowerPoint Presentation</vt:lpstr>
      <vt:lpstr>Anatomical Position of Pelvis</vt:lpstr>
      <vt:lpstr>Peritoneum in Pelvis </vt:lpstr>
      <vt:lpstr>Peritoneum in male</vt:lpstr>
      <vt:lpstr>Peritoneum in male</vt:lpstr>
      <vt:lpstr>Peritoneum in Female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 Osman</dc:creator>
  <cp:lastModifiedBy>Safa Osman</cp:lastModifiedBy>
  <cp:revision>59</cp:revision>
  <dcterms:created xsi:type="dcterms:W3CDTF">2006-08-16T00:00:00Z</dcterms:created>
  <dcterms:modified xsi:type="dcterms:W3CDTF">2016-03-02T08:56:20Z</dcterms:modified>
</cp:coreProperties>
</file>